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BB740-65FD-4F9F-861A-0BD2BAD99066}" type="datetimeFigureOut">
              <a:rPr lang="fi-FI" smtClean="0"/>
              <a:t>20.2.2019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EA675-31F2-4B2A-A33B-5603E8839D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705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>
            <a:extLst>
              <a:ext uri="{FF2B5EF4-FFF2-40B4-BE49-F238E27FC236}">
                <a16:creationId xmlns:a16="http://schemas.microsoft.com/office/drawing/2014/main" id="{334A358A-AD62-4892-974C-B9E4CD89AD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E359F9-3166-454D-B79B-1135052900C4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9267" name="Rectangle 2">
            <a:extLst>
              <a:ext uri="{FF2B5EF4-FFF2-40B4-BE49-F238E27FC236}">
                <a16:creationId xmlns:a16="http://schemas.microsoft.com/office/drawing/2014/main" id="{D47D61FD-7BEA-4B22-A357-8142027B73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>
            <a:extLst>
              <a:ext uri="{FF2B5EF4-FFF2-40B4-BE49-F238E27FC236}">
                <a16:creationId xmlns:a16="http://schemas.microsoft.com/office/drawing/2014/main" id="{B52963B3-6F28-4951-98C7-3A9479E22E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808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3921" y="2130428"/>
            <a:ext cx="1036416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976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5583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2949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41601" y="274641"/>
            <a:ext cx="274176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274641"/>
            <a:ext cx="804672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8356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10562" y="274641"/>
            <a:ext cx="10972801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568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806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840" y="4406903"/>
            <a:ext cx="1036224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840" y="2906713"/>
            <a:ext cx="1036224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2451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0560" y="1600203"/>
            <a:ext cx="539328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8162" y="1600203"/>
            <a:ext cx="5395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454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0560" y="1535113"/>
            <a:ext cx="538560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0560" y="2174875"/>
            <a:ext cx="538560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922" y="1535113"/>
            <a:ext cx="538944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922" y="2174875"/>
            <a:ext cx="538944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285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776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987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0" y="273050"/>
            <a:ext cx="4010881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7362" y="273053"/>
            <a:ext cx="68160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0560" y="1435103"/>
            <a:ext cx="4010881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4373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0402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90402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90402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948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>
            <a:extLst>
              <a:ext uri="{FF2B5EF4-FFF2-40B4-BE49-F238E27FC236}">
                <a16:creationId xmlns:a16="http://schemas.microsoft.com/office/drawing/2014/main" id="{24735601-D245-4821-AFBA-DC2C7C0DF8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106" y="115889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hteck 15">
            <a:extLst>
              <a:ext uri="{FF2B5EF4-FFF2-40B4-BE49-F238E27FC236}">
                <a16:creationId xmlns:a16="http://schemas.microsoft.com/office/drawing/2014/main" id="{40DF47D9-CCEC-4C24-8C87-2AD3BA6487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692186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1028" name="Rechteck 4">
            <a:extLst>
              <a:ext uri="{FF2B5EF4-FFF2-40B4-BE49-F238E27FC236}">
                <a16:creationId xmlns:a16="http://schemas.microsoft.com/office/drawing/2014/main" id="{D47C6C18-E7C2-44AE-BD29-11D2B0B18E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73061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D1D59AB5-0D66-4F0D-A4E4-CC32F94BBB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252789"/>
            <a:ext cx="104448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altLang="de-DE" sz="2000"/>
          </a:p>
        </p:txBody>
      </p:sp>
      <p:sp>
        <p:nvSpPr>
          <p:cNvPr id="1030" name="Text Box 9">
            <a:extLst>
              <a:ext uri="{FF2B5EF4-FFF2-40B4-BE49-F238E27FC236}">
                <a16:creationId xmlns:a16="http://schemas.microsoft.com/office/drawing/2014/main" id="{6F6F95D2-F1D7-4BE9-AE96-F6870373E7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15041" y="6324601"/>
            <a:ext cx="101376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87FA2776-FF77-46D7-BCDC-A2EA686B5FC1}" type="slidenum">
              <a:rPr lang="it-IT" altLang="de-DE" sz="1800" b="1" smtClean="0">
                <a:solidFill>
                  <a:srgbClr val="B2B2B2"/>
                </a:solidFill>
                <a:latin typeface="Tahoma" panose="020B0604030504040204" pitchFamily="34" charset="0"/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it-IT" altLang="de-DE" sz="1800" b="1">
              <a:solidFill>
                <a:srgbClr val="B2B2B2"/>
              </a:solidFill>
              <a:latin typeface="Tahoma" panose="020B0604030504040204" pitchFamily="34" charset="0"/>
            </a:endParaRPr>
          </a:p>
        </p:txBody>
      </p:sp>
      <p:pic>
        <p:nvPicPr>
          <p:cNvPr id="1031" name="Picture 38">
            <a:extLst>
              <a:ext uri="{FF2B5EF4-FFF2-40B4-BE49-F238E27FC236}">
                <a16:creationId xmlns:a16="http://schemas.microsoft.com/office/drawing/2014/main" id="{537B0E59-DD87-45A2-A461-DEF9AF68DC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05"/>
          <a:stretch>
            <a:fillRect/>
          </a:stretch>
        </p:blipFill>
        <p:spPr bwMode="auto">
          <a:xfrm>
            <a:off x="174721" y="981076"/>
            <a:ext cx="608639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47">
            <a:extLst>
              <a:ext uri="{FF2B5EF4-FFF2-40B4-BE49-F238E27FC236}">
                <a16:creationId xmlns:a16="http://schemas.microsoft.com/office/drawing/2014/main" id="{3CFE354C-5815-450F-A427-E9395159F1D2}"/>
              </a:ext>
            </a:extLst>
          </p:cNvPr>
          <p:cNvGrpSpPr>
            <a:grpSpLocks/>
          </p:cNvGrpSpPr>
          <p:nvPr userDrawn="1"/>
        </p:nvGrpSpPr>
        <p:grpSpPr bwMode="auto">
          <a:xfrm rot="-5400000">
            <a:off x="-1688026" y="4139223"/>
            <a:ext cx="4341813" cy="616319"/>
            <a:chOff x="2082" y="2069"/>
            <a:chExt cx="2735" cy="321"/>
          </a:xfrm>
        </p:grpSpPr>
        <p:sp>
          <p:nvSpPr>
            <p:cNvPr id="1036" name="WordArt 44">
              <a:extLst>
                <a:ext uri="{FF2B5EF4-FFF2-40B4-BE49-F238E27FC236}">
                  <a16:creationId xmlns:a16="http://schemas.microsoft.com/office/drawing/2014/main" id="{C0CC287F-C4DD-4EAE-8126-CCA5378D303E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2" y="2069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rgbClr val="FF0000">
                      <a:alpha val="89803"/>
                    </a:srgbClr>
                  </a:solidFill>
                  <a:cs typeface="Arial" panose="020B0604020202020204" pitchFamily="34" charset="0"/>
                </a:rPr>
                <a:t>INTERNATIONAL   ASSOCIATION   OF   FIRE   AND   RESCUE   SERVICES</a:t>
              </a:r>
            </a:p>
          </p:txBody>
        </p:sp>
        <p:sp>
          <p:nvSpPr>
            <p:cNvPr id="1037" name="WordArt 45">
              <a:extLst>
                <a:ext uri="{FF2B5EF4-FFF2-40B4-BE49-F238E27FC236}">
                  <a16:creationId xmlns:a16="http://schemas.microsoft.com/office/drawing/2014/main" id="{E8F7FC5C-B071-4BD8-8C26-D153618490A5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205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INTERNATIONALE   VEREINIGUNG   DES FEUERWEHR UND RETTUNGSWESENS</a:t>
              </a:r>
            </a:p>
          </p:txBody>
        </p:sp>
        <p:sp>
          <p:nvSpPr>
            <p:cNvPr id="1038" name="WordArt 46">
              <a:extLst>
                <a:ext uri="{FF2B5EF4-FFF2-40B4-BE49-F238E27FC236}">
                  <a16:creationId xmlns:a16="http://schemas.microsoft.com/office/drawing/2014/main" id="{FCC868C8-4A51-4060-A3B6-26CE1C03E666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322"/>
              <a:ext cx="2731" cy="6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ASSOCIATON  INTERNATIONALE   DES   SERVICES   D ÍNCENDIE   ET   DE   SECOURS</a:t>
              </a:r>
            </a:p>
          </p:txBody>
        </p:sp>
      </p:grpSp>
      <p:sp>
        <p:nvSpPr>
          <p:cNvPr id="1033" name="Rectangle 24">
            <a:extLst>
              <a:ext uri="{FF2B5EF4-FFF2-40B4-BE49-F238E27FC236}">
                <a16:creationId xmlns:a16="http://schemas.microsoft.com/office/drawing/2014/main" id="{84353CF2-CCF1-40EC-A9A1-55FF295172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87314"/>
            <a:ext cx="86208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>
                <a:solidFill>
                  <a:schemeClr val="bg1"/>
                </a:solidFill>
              </a:rPr>
              <a:t>Jugendfeuerwehr-</a:t>
            </a:r>
            <a:r>
              <a:rPr lang="de-DE" altLang="de-DE" sz="1900" b="1" dirty="0" err="1">
                <a:solidFill>
                  <a:schemeClr val="bg1"/>
                </a:solidFill>
              </a:rPr>
              <a:t>Leistungsbewerb</a:t>
            </a:r>
            <a:r>
              <a:rPr lang="de-DE" altLang="de-DE" sz="19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/>
              <a:t>14. - 21. Juli 2019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i="1" dirty="0">
                <a:solidFill>
                  <a:schemeClr val="bg1"/>
                </a:solidFill>
              </a:rPr>
              <a:t>Martigny, Schweiz</a:t>
            </a:r>
            <a:endParaRPr lang="de-AT" altLang="de-DE" sz="1900" b="1" i="1" dirty="0">
              <a:solidFill>
                <a:schemeClr val="bg1"/>
              </a:solidFill>
            </a:endParaRPr>
          </a:p>
        </p:txBody>
      </p:sp>
      <p:sp>
        <p:nvSpPr>
          <p:cNvPr id="1034" name="Rechteck 14">
            <a:extLst>
              <a:ext uri="{FF2B5EF4-FFF2-40B4-BE49-F238E27FC236}">
                <a16:creationId xmlns:a16="http://schemas.microsoft.com/office/drawing/2014/main" id="{3A628FFD-E22F-4700-94DF-E9C4DD5B41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382624"/>
            <a:ext cx="646331" cy="35394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pic>
        <p:nvPicPr>
          <p:cNvPr id="1035" name="Picture 16">
            <a:extLst>
              <a:ext uri="{FF2B5EF4-FFF2-40B4-BE49-F238E27FC236}">
                <a16:creationId xmlns:a16="http://schemas.microsoft.com/office/drawing/2014/main" id="{D77127C5-B154-4AED-90A2-BA46D3AD28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0785" y="88901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05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44" name="Rectangle 60">
            <a:extLst>
              <a:ext uri="{FF2B5EF4-FFF2-40B4-BE49-F238E27FC236}">
                <a16:creationId xmlns:a16="http://schemas.microsoft.com/office/drawing/2014/main" id="{68FB0EE4-BCEE-4C8B-AD80-CC1C01181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864" y="5949950"/>
            <a:ext cx="7788275" cy="647700"/>
          </a:xfrm>
          <a:prstGeom prst="rect">
            <a:avLst/>
          </a:prstGeom>
          <a:solidFill>
            <a:srgbClr val="FF0000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42031" name="Text Box 47">
            <a:extLst>
              <a:ext uri="{FF2B5EF4-FFF2-40B4-BE49-F238E27FC236}">
                <a16:creationId xmlns:a16="http://schemas.microsoft.com/office/drawing/2014/main" id="{12A235E4-7B63-4225-B308-A4A2238D6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0426" y="5949951"/>
            <a:ext cx="79311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sz="1800" b="1" dirty="0">
                <a:solidFill>
                  <a:srgbClr val="000000"/>
                </a:solidFill>
              </a:rPr>
              <a:t>2007 geborene Bewerber und jüngere sind mit 11 Jahren zu berechnen</a:t>
            </a: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2002 </a:t>
            </a:r>
            <a:r>
              <a:rPr lang="de-DE" altLang="de-DE" sz="1800" b="1" dirty="0">
                <a:solidFill>
                  <a:srgbClr val="000000"/>
                </a:solidFill>
              </a:rPr>
              <a:t>geborene und älter sind nicht teilnahmeberechtigt. </a:t>
            </a:r>
          </a:p>
        </p:txBody>
      </p:sp>
      <p:graphicFrame>
        <p:nvGraphicFramePr>
          <p:cNvPr id="42048" name="Group 64">
            <a:extLst>
              <a:ext uri="{FF2B5EF4-FFF2-40B4-BE49-F238E27FC236}">
                <a16:creationId xmlns:a16="http://schemas.microsoft.com/office/drawing/2014/main" id="{0B763BFB-ABE9-4EE9-A502-1F1FF196D45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03502" y="1844675"/>
          <a:ext cx="7856537" cy="3992566"/>
        </p:xfrm>
        <a:graphic>
          <a:graphicData uri="http://schemas.openxmlformats.org/drawingml/2006/table">
            <a:tbl>
              <a:tblPr/>
              <a:tblGrid>
                <a:gridCol w="174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Geburtsjahr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 von - bis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Alter: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2003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1`st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Janauary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19`th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 `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th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to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31`th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of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December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2004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1`st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Janauary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19`th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313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 `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th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to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31`th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of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December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2005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1`st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Janauary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19`th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313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 `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th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to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31`th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of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December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2006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1`st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Janauary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19`th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313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 `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th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to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31`th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of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December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2007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1`st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Janauary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19`th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1313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 `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th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to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31`th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of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December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2030" name="Text Box 46">
            <a:extLst>
              <a:ext uri="{FF2B5EF4-FFF2-40B4-BE49-F238E27FC236}">
                <a16:creationId xmlns:a16="http://schemas.microsoft.com/office/drawing/2014/main" id="{50758B43-3E87-419B-9010-102A95518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9263" y="1693863"/>
            <a:ext cx="64023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sz="2400" b="1" dirty="0">
                <a:solidFill>
                  <a:srgbClr val="000000"/>
                </a:solidFill>
              </a:rPr>
              <a:t>Wenn der Bewerbstag der 19. Juli 2019 ist.</a:t>
            </a:r>
          </a:p>
        </p:txBody>
      </p:sp>
      <p:sp>
        <p:nvSpPr>
          <p:cNvPr id="138285" name="Rectangle 49">
            <a:extLst>
              <a:ext uri="{FF2B5EF4-FFF2-40B4-BE49-F238E27FC236}">
                <a16:creationId xmlns:a16="http://schemas.microsoft.com/office/drawing/2014/main" id="{FF98796F-8F30-4649-A76C-A4E253F3D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 dirty="0">
                <a:solidFill>
                  <a:srgbClr val="0000FF"/>
                </a:solidFill>
              </a:rPr>
              <a:t>Altersberechnung</a:t>
            </a:r>
          </a:p>
        </p:txBody>
      </p:sp>
      <p:sp>
        <p:nvSpPr>
          <p:cNvPr id="138286" name="Rectangle 53">
            <a:extLst>
              <a:ext uri="{FF2B5EF4-FFF2-40B4-BE49-F238E27FC236}">
                <a16:creationId xmlns:a16="http://schemas.microsoft.com/office/drawing/2014/main" id="{B94C167C-656D-47CD-A014-8989514B5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1" y="6021388"/>
            <a:ext cx="69850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38287" name="Rectangle 54">
            <a:extLst>
              <a:ext uri="{FF2B5EF4-FFF2-40B4-BE49-F238E27FC236}">
                <a16:creationId xmlns:a16="http://schemas.microsoft.com/office/drawing/2014/main" id="{452C4557-EEBC-4DA1-92DD-21A524C84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7" y="6021388"/>
            <a:ext cx="69056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38288" name="Rectangle 55">
            <a:extLst>
              <a:ext uri="{FF2B5EF4-FFF2-40B4-BE49-F238E27FC236}">
                <a16:creationId xmlns:a16="http://schemas.microsoft.com/office/drawing/2014/main" id="{3097F7B6-2C32-4642-89D9-152A85BBD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2" y="5949950"/>
            <a:ext cx="7064375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38289" name="Rectangle 56">
            <a:extLst>
              <a:ext uri="{FF2B5EF4-FFF2-40B4-BE49-F238E27FC236}">
                <a16:creationId xmlns:a16="http://schemas.microsoft.com/office/drawing/2014/main" id="{6DEB6557-A22A-47C0-BF04-54EB1F328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7" y="6021388"/>
            <a:ext cx="69056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38290" name="Rectangle 57">
            <a:extLst>
              <a:ext uri="{FF2B5EF4-FFF2-40B4-BE49-F238E27FC236}">
                <a16:creationId xmlns:a16="http://schemas.microsoft.com/office/drawing/2014/main" id="{B2C537B3-0D27-48FF-A349-378D558F1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7" y="6021388"/>
            <a:ext cx="16668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38291" name="Rectangle 58">
            <a:extLst>
              <a:ext uri="{FF2B5EF4-FFF2-40B4-BE49-F238E27FC236}">
                <a16:creationId xmlns:a16="http://schemas.microsoft.com/office/drawing/2014/main" id="{D07B8D34-C0DD-4B43-B37E-71EE6C2A2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7" y="6021388"/>
            <a:ext cx="69056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38292" name="Rectangle 59">
            <a:extLst>
              <a:ext uri="{FF2B5EF4-FFF2-40B4-BE49-F238E27FC236}">
                <a16:creationId xmlns:a16="http://schemas.microsoft.com/office/drawing/2014/main" id="{39227D4D-C385-43DB-AB02-BC0E8DB75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1" y="6092825"/>
            <a:ext cx="1905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42045" name="AutoShape 61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ABBA4A5F-1018-4CC2-A78B-6E3BC6747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" dur="500"/>
                                        <p:tgtEl>
                                          <p:spTgt spid="4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2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44" grpId="0" animBg="1"/>
      <p:bldP spid="42031" grpId="0"/>
      <p:bldP spid="42030" grpId="0"/>
      <p:bldP spid="4204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FFFFFF"/>
      </a:accent2>
      <a:accent3>
        <a:srgbClr val="FFFFFF"/>
      </a:accent3>
      <a:accent4>
        <a:srgbClr val="000000"/>
      </a:accent4>
      <a:accent5>
        <a:srgbClr val="AAAAAA"/>
      </a:accent5>
      <a:accent6>
        <a:srgbClr val="E7E7E7"/>
      </a:accent6>
      <a:hlink>
        <a:srgbClr val="000000"/>
      </a:hlink>
      <a:folHlink>
        <a:srgbClr val="0000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Laajakuva</PresentationFormat>
  <Paragraphs>33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Standarddesign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Taina Hanhikoski</dc:creator>
  <cp:lastModifiedBy>Taina Hanhikoski</cp:lastModifiedBy>
  <cp:revision>1</cp:revision>
  <dcterms:created xsi:type="dcterms:W3CDTF">2019-02-20T14:11:43Z</dcterms:created>
  <dcterms:modified xsi:type="dcterms:W3CDTF">2019-02-20T14:12:02Z</dcterms:modified>
</cp:coreProperties>
</file>